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  <p:sldMasterId id="2147483708" r:id="rId2"/>
    <p:sldMasterId id="2147483709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embeddedFontLst>
    <p:embeddedFont>
      <p:font typeface="EB Garamond" pitchFamily="2" charset="0"/>
      <p:regular r:id="rId14"/>
      <p:bold r:id="rId15"/>
      <p:italic r:id="rId16"/>
      <p:boldItalic r:id="rId17"/>
    </p:embeddedFont>
    <p:embeddedFont>
      <p:font typeface="EB Garamond Medium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3"/>
  </p:normalViewPr>
  <p:slideViewPr>
    <p:cSldViewPr snapToGrid="0">
      <p:cViewPr varScale="1">
        <p:scale>
          <a:sx n="153" d="100"/>
          <a:sy n="153" d="100"/>
        </p:scale>
        <p:origin x="53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8570d8460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78570d8460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893546c3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893546c3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57bb143b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657bb143b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88135142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88135142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657bb143b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3657bb143b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88135142c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388135142c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657bb143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3657bb143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7e57fad8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37e57fad8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893546c3f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893546c3f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Opening Slide">
  <p:cSld name="Opening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87486" y="1071449"/>
            <a:ext cx="2934001" cy="300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Dept Logo">
  <p:cSld name="Dept Log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>
            <a:spLocks noGrp="1"/>
          </p:cNvSpPr>
          <p:nvPr>
            <p:ph type="pic" idx="2"/>
          </p:nvPr>
        </p:nvSpPr>
        <p:spPr>
          <a:xfrm>
            <a:off x="2514600" y="1543050"/>
            <a:ext cx="4114800" cy="205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A Title">
  <p:cSld name="Title Photo 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40005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40005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B Title Photo">
  <p:cSld name="Title Photo 3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t="12263" r="9771" b="2002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/>
          <p:nvPr/>
        </p:nvSpPr>
        <p:spPr>
          <a:xfrm>
            <a:off x="402336" y="404550"/>
            <a:ext cx="4330200" cy="43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40005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40005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Medium"/>
              <a:buNone/>
              <a:defRPr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525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C Title Photo">
  <p:cSld name="Title Photo 3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 t="20843" b="4126"/>
          <a:stretch/>
        </p:blipFill>
        <p:spPr>
          <a:xfrm>
            <a:off x="0" y="0"/>
            <a:ext cx="915009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/>
          <p:nvPr/>
        </p:nvSpPr>
        <p:spPr>
          <a:xfrm>
            <a:off x="402336" y="404550"/>
            <a:ext cx="4330200" cy="43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40005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40005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Medium"/>
              <a:buNone/>
              <a:defRPr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525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A Divider">
  <p:cSld name="Title Photo 3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EB Garamond Medium"/>
              <a:buNone/>
              <a:defRPr sz="3000"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525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B Divider">
  <p:cSld name="Title Photo 3_1_1_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EB Garamond Medium"/>
              <a:buNone/>
              <a:defRPr sz="3000"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C Divider Photo">
  <p:cSld name="Title Photo 3_1_1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1" y="0"/>
            <a:ext cx="37512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2pPr>
            <a:lvl3pPr marL="137160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3pPr>
            <a:lvl4pPr marL="182880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4pPr>
            <a:lvl5pPr marL="228600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21"/>
          <p:cNvPicPr preferRelativeResize="0"/>
          <p:nvPr/>
        </p:nvPicPr>
        <p:blipFill rotWithShape="1">
          <a:blip r:embed="rId2">
            <a:alphaModFix/>
          </a:blip>
          <a:srcRect l="1846" r="28461"/>
          <a:stretch/>
        </p:blipFill>
        <p:spPr>
          <a:xfrm>
            <a:off x="3751326" y="-1"/>
            <a:ext cx="538791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D Divider Photo">
  <p:cSld name="Title Photo 3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1" y="0"/>
            <a:ext cx="37512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2pPr>
            <a:lvl3pPr marL="137160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3pPr>
            <a:lvl4pPr marL="182880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4pPr>
            <a:lvl5pPr marL="228600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l="14610" r="15581" b="-1636"/>
          <a:stretch/>
        </p:blipFill>
        <p:spPr>
          <a:xfrm>
            <a:off x="3751326" y="-1"/>
            <a:ext cx="5390389" cy="52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E Divider Placeholder">
  <p:cSld name="Title Photo 3_1_1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1" y="0"/>
            <a:ext cx="37512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2pPr>
            <a:lvl3pPr marL="137160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3pPr>
            <a:lvl4pPr marL="182880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4pPr>
            <a:lvl5pPr marL="228600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>
            <a:spLocks noGrp="1"/>
          </p:cNvSpPr>
          <p:nvPr>
            <p:ph type="pic" idx="2"/>
          </p:nvPr>
        </p:nvSpPr>
        <p:spPr>
          <a:xfrm>
            <a:off x="3777097" y="193"/>
            <a:ext cx="5367000" cy="51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A Title and Content">
  <p:cSld name="Title and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5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5" cy="6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95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A Title Pinecone">
  <p:cSld name="Title and Content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61722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title"/>
          </p:nvPr>
        </p:nvSpPr>
        <p:spPr>
          <a:xfrm>
            <a:off x="252324" y="1043575"/>
            <a:ext cx="6172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85432" y="-38550"/>
            <a:ext cx="3151755" cy="555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B Title Pinecone Forest">
  <p:cSld name="Title and Content_2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61722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252324" y="1043575"/>
            <a:ext cx="6172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26"/>
          <p:cNvGrpSpPr/>
          <p:nvPr/>
        </p:nvGrpSpPr>
        <p:grpSpPr>
          <a:xfrm>
            <a:off x="973106" y="3611880"/>
            <a:ext cx="7179781" cy="1649651"/>
            <a:chOff x="973106" y="3596640"/>
            <a:chExt cx="7179781" cy="1649651"/>
          </a:xfrm>
        </p:grpSpPr>
        <p:pic>
          <p:nvPicPr>
            <p:cNvPr id="126" name="Google Shape;126;p26"/>
            <p:cNvPicPr preferRelativeResize="0"/>
            <p:nvPr/>
          </p:nvPicPr>
          <p:blipFill rotWithShape="1">
            <a:blip r:embed="rId2">
              <a:alphaModFix/>
            </a:blip>
            <a:srcRect b="-3423"/>
            <a:stretch/>
          </p:blipFill>
          <p:spPr>
            <a:xfrm>
              <a:off x="4120575" y="3596640"/>
              <a:ext cx="902859" cy="1649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" name="Google Shape;127;p26"/>
            <p:cNvGrpSpPr/>
            <p:nvPr/>
          </p:nvGrpSpPr>
          <p:grpSpPr>
            <a:xfrm>
              <a:off x="973106" y="4117262"/>
              <a:ext cx="2846581" cy="1078686"/>
              <a:chOff x="973106" y="4117262"/>
              <a:chExt cx="2846581" cy="1078686"/>
            </a:xfrm>
          </p:grpSpPr>
          <p:pic>
            <p:nvPicPr>
              <p:cNvPr id="128" name="Google Shape;128;p26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1511191" y="4117564"/>
                <a:ext cx="557783" cy="10783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73106" y="4360660"/>
                <a:ext cx="446113" cy="7880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26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3387740" y="4360660"/>
                <a:ext cx="431947" cy="8349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26"/>
              <p:cNvPicPr preferRelativeResize="0"/>
              <p:nvPr/>
            </p:nvPicPr>
            <p:blipFill rotWithShape="1">
              <a:blip r:embed="rId2">
                <a:alphaModFix/>
              </a:blip>
              <a:srcRect b="-3423"/>
              <a:stretch/>
            </p:blipFill>
            <p:spPr>
              <a:xfrm>
                <a:off x="2160946" y="4360660"/>
                <a:ext cx="446095" cy="8149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99013" y="4117262"/>
                <a:ext cx="596756" cy="10515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" name="Google Shape;133;p26"/>
            <p:cNvGrpSpPr/>
            <p:nvPr/>
          </p:nvGrpSpPr>
          <p:grpSpPr>
            <a:xfrm>
              <a:off x="5306306" y="4117262"/>
              <a:ext cx="2846581" cy="1078686"/>
              <a:chOff x="5306306" y="4117262"/>
              <a:chExt cx="2846581" cy="1078686"/>
            </a:xfrm>
          </p:grpSpPr>
          <p:pic>
            <p:nvPicPr>
              <p:cNvPr id="134" name="Google Shape;134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032213" y="4117262"/>
                <a:ext cx="596756" cy="10515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26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5844391" y="4117564"/>
                <a:ext cx="557783" cy="10783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306306" y="4360660"/>
                <a:ext cx="446113" cy="7880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26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7720940" y="4360660"/>
                <a:ext cx="431947" cy="8349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26"/>
              <p:cNvPicPr preferRelativeResize="0"/>
              <p:nvPr/>
            </p:nvPicPr>
            <p:blipFill rotWithShape="1">
              <a:blip r:embed="rId2">
                <a:alphaModFix/>
              </a:blip>
              <a:srcRect b="-3423"/>
              <a:stretch/>
            </p:blipFill>
            <p:spPr>
              <a:xfrm>
                <a:off x="6494146" y="4360660"/>
                <a:ext cx="446095" cy="8149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A Text &amp; Pattern">
  <p:cSld name="Title and Content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1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5222" y="4819075"/>
            <a:ext cx="204227" cy="20886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32004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252321" y="1043575"/>
            <a:ext cx="3198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1326" y="192"/>
            <a:ext cx="5397246" cy="51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B Text &amp; Photo">
  <p:cSld name="Title and Content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/>
        </p:nvSpPr>
        <p:spPr>
          <a:xfrm>
            <a:off x="1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5222" y="4819075"/>
            <a:ext cx="204227" cy="208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32004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252321" y="1043575"/>
            <a:ext cx="3198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54" name="Google Shape;154;p28" title="20240807-Around-Campus-EB-11.jpg"/>
          <p:cNvPicPr preferRelativeResize="0"/>
          <p:nvPr/>
        </p:nvPicPr>
        <p:blipFill rotWithShape="1">
          <a:blip r:embed="rId3">
            <a:alphaModFix/>
          </a:blip>
          <a:srcRect l="15059" r="15059"/>
          <a:stretch/>
        </p:blipFill>
        <p:spPr>
          <a:xfrm>
            <a:off x="3751326" y="1"/>
            <a:ext cx="5392676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C Text &amp; Photo">
  <p:cSld name="Title and Content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/>
          <p:nvPr/>
        </p:nvSpPr>
        <p:spPr>
          <a:xfrm>
            <a:off x="1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5222" y="4819075"/>
            <a:ext cx="204227" cy="208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32004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252321" y="1043575"/>
            <a:ext cx="3198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l="21076" r="1235" b="1107"/>
          <a:stretch/>
        </p:blipFill>
        <p:spPr>
          <a:xfrm>
            <a:off x="3751326" y="0"/>
            <a:ext cx="5397250" cy="51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Two Content">
  <p:cSld name="Two Conte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241130" y="1988820"/>
            <a:ext cx="4227704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000000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4672933" y="1988820"/>
            <a:ext cx="4227703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000000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5" cy="6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95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C Two Content Numbered">
  <p:cSld name="Two Content Numbered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241130" y="1988820"/>
            <a:ext cx="4224528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lphaLcPeriod"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2"/>
          </p:nvPr>
        </p:nvSpPr>
        <p:spPr>
          <a:xfrm>
            <a:off x="4672933" y="1988820"/>
            <a:ext cx="4227703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lphaLcPeriod"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romanLcPeriod"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rabicPeriod"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lphaLcPeriod"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5" cy="6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95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D Text &amp; Placeholder">
  <p:cSld name="Text &amp; Photo 2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241133" y="1988820"/>
            <a:ext cx="32676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3256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>
            <a:spLocks noGrp="1"/>
          </p:cNvSpPr>
          <p:nvPr>
            <p:ph type="pic" idx="2"/>
          </p:nvPr>
        </p:nvSpPr>
        <p:spPr>
          <a:xfrm>
            <a:off x="3749040" y="193"/>
            <a:ext cx="5394900" cy="51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A Quote">
  <p:cSld name="Quote Ligh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241132" y="4431"/>
            <a:ext cx="8653143" cy="331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1"/>
          </p:nvPr>
        </p:nvSpPr>
        <p:spPr>
          <a:xfrm>
            <a:off x="241132" y="3487907"/>
            <a:ext cx="8659505" cy="16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body" idx="2"/>
          </p:nvPr>
        </p:nvSpPr>
        <p:spPr>
          <a:xfrm>
            <a:off x="234772" y="3764245"/>
            <a:ext cx="8659505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97" y="4820338"/>
            <a:ext cx="204226" cy="20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B Quote">
  <p:cSld name="1_Quote Ligh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241132" y="4431"/>
            <a:ext cx="8653143" cy="331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body" idx="1"/>
          </p:nvPr>
        </p:nvSpPr>
        <p:spPr>
          <a:xfrm>
            <a:off x="241132" y="3487907"/>
            <a:ext cx="8659505" cy="16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9pPr>
          </a:lstStyle>
          <a:p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2"/>
          </p:nvPr>
        </p:nvSpPr>
        <p:spPr>
          <a:xfrm>
            <a:off x="234772" y="3764245"/>
            <a:ext cx="8659505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974" y="4820338"/>
            <a:ext cx="204226" cy="20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Thank you">
  <p:cSld name="Thank you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241697" y="1684833"/>
            <a:ext cx="8660606" cy="1898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97" y="4820338"/>
            <a:ext cx="204226" cy="20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Title Only">
  <p:cSld name="Title 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252319" y="274320"/>
            <a:ext cx="8659505" cy="6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95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Full Picture (Bleed)">
  <p:cSld name="Full Picture (Bleed)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1" name="Google Shape;201;p37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Opening Slide">
  <p:cSld name="Opening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87486" y="1071449"/>
            <a:ext cx="2934000" cy="30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Dept Logo">
  <p:cSld name="Dept Logo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0"/>
          <p:cNvSpPr>
            <a:spLocks noGrp="1"/>
          </p:cNvSpPr>
          <p:nvPr>
            <p:ph type="pic" idx="2"/>
          </p:nvPr>
        </p:nvSpPr>
        <p:spPr>
          <a:xfrm>
            <a:off x="2514600" y="1543050"/>
            <a:ext cx="4114800" cy="205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A Title">
  <p:cSld name="Title Photo 3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1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40005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40005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18" name="Google Shape;21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B Title Photo">
  <p:cSld name="Title Photo 3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/>
          <p:cNvPicPr preferRelativeResize="0"/>
          <p:nvPr/>
        </p:nvPicPr>
        <p:blipFill rotWithShape="1">
          <a:blip r:embed="rId2">
            <a:alphaModFix/>
          </a:blip>
          <a:srcRect t="12263" r="9771" b="20023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2"/>
          <p:cNvSpPr/>
          <p:nvPr/>
        </p:nvSpPr>
        <p:spPr>
          <a:xfrm>
            <a:off x="402336" y="404550"/>
            <a:ext cx="4330200" cy="43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2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40005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2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40005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Medium"/>
              <a:buNone/>
              <a:defRPr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24" name="Google Shape;22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525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C Title Photo">
  <p:cSld name="Title Photo 3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3"/>
          <p:cNvPicPr preferRelativeResize="0"/>
          <p:nvPr/>
        </p:nvPicPr>
        <p:blipFill rotWithShape="1">
          <a:blip r:embed="rId2">
            <a:alphaModFix/>
          </a:blip>
          <a:srcRect t="20843" b="4126"/>
          <a:stretch/>
        </p:blipFill>
        <p:spPr>
          <a:xfrm>
            <a:off x="0" y="0"/>
            <a:ext cx="915009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/>
          <p:nvPr/>
        </p:nvSpPr>
        <p:spPr>
          <a:xfrm>
            <a:off x="402336" y="404550"/>
            <a:ext cx="4330200" cy="43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3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40005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40005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Medium"/>
              <a:buNone/>
              <a:defRPr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30" name="Google Shape;23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525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A Divider">
  <p:cSld name="Title Photo 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EB Garamond Medium"/>
              <a:buNone/>
              <a:defRPr sz="3000"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35" name="Google Shape;23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525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B Divider">
  <p:cSld name="Title Photo 3_1_1_4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5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45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EB Garamond Medium"/>
              <a:buNone/>
              <a:defRPr sz="3000"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40" name="Google Shape;240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C Divider Photo">
  <p:cSld name="Title Photo 3_1_1_3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/>
          <p:nvPr/>
        </p:nvSpPr>
        <p:spPr>
          <a:xfrm>
            <a:off x="1" y="0"/>
            <a:ext cx="37512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6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6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245" name="Google Shape;245;p46"/>
          <p:cNvPicPr preferRelativeResize="0"/>
          <p:nvPr/>
        </p:nvPicPr>
        <p:blipFill rotWithShape="1">
          <a:blip r:embed="rId2">
            <a:alphaModFix/>
          </a:blip>
          <a:srcRect l="1846" r="28461"/>
          <a:stretch/>
        </p:blipFill>
        <p:spPr>
          <a:xfrm>
            <a:off x="3751326" y="-1"/>
            <a:ext cx="538791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D Divider Photo">
  <p:cSld name="Title Photo 3_1_1_2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/>
          <p:nvPr/>
        </p:nvSpPr>
        <p:spPr>
          <a:xfrm>
            <a:off x="1" y="0"/>
            <a:ext cx="37512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7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251" name="Google Shape;25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7"/>
          <p:cNvPicPr preferRelativeResize="0"/>
          <p:nvPr/>
        </p:nvPicPr>
        <p:blipFill rotWithShape="1">
          <a:blip r:embed="rId3">
            <a:alphaModFix/>
          </a:blip>
          <a:srcRect l="14610" r="15581" b="-1636"/>
          <a:stretch/>
        </p:blipFill>
        <p:spPr>
          <a:xfrm>
            <a:off x="3751326" y="-1"/>
            <a:ext cx="5390389" cy="522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E Divider Placeholder">
  <p:cSld name="Title Photo 3_1_1_2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8"/>
          <p:cNvSpPr/>
          <p:nvPr/>
        </p:nvSpPr>
        <p:spPr>
          <a:xfrm>
            <a:off x="1" y="0"/>
            <a:ext cx="37512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8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29196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8"/>
          <p:cNvSpPr txBox="1">
            <a:spLocks noGrp="1"/>
          </p:cNvSpPr>
          <p:nvPr>
            <p:ph type="body" idx="1"/>
          </p:nvPr>
        </p:nvSpPr>
        <p:spPr>
          <a:xfrm>
            <a:off x="571500" y="2495800"/>
            <a:ext cx="2919600" cy="13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EB Garamond Medium"/>
              <a:buNone/>
              <a:defRPr sz="30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257" name="Google Shape;257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497" y="4206240"/>
            <a:ext cx="384048" cy="39319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8"/>
          <p:cNvSpPr>
            <a:spLocks noGrp="1"/>
          </p:cNvSpPr>
          <p:nvPr>
            <p:ph type="pic" idx="2"/>
          </p:nvPr>
        </p:nvSpPr>
        <p:spPr>
          <a:xfrm>
            <a:off x="3777097" y="193"/>
            <a:ext cx="5367000" cy="51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E46962"/>
          </p15:clr>
        </p15:guide>
        <p15:guide id="2" pos="360">
          <p15:clr>
            <a:srgbClr val="E46962"/>
          </p15:clr>
        </p15:guide>
        <p15:guide id="3" pos="2199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A Title and Content">
  <p:cSld name="Title and Conten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86595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49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9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9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A Title Pinecone">
  <p:cSld name="Title and Content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0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61722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50"/>
          <p:cNvSpPr txBox="1">
            <a:spLocks noGrp="1"/>
          </p:cNvSpPr>
          <p:nvPr>
            <p:ph type="title"/>
          </p:nvPr>
        </p:nvSpPr>
        <p:spPr>
          <a:xfrm>
            <a:off x="252324" y="1043575"/>
            <a:ext cx="6172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50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50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70" name="Google Shape;27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85432" y="-38550"/>
            <a:ext cx="3151755" cy="555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B Title Pinecone Forest">
  <p:cSld name="Title and Content_2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1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61722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51"/>
          <p:cNvSpPr txBox="1">
            <a:spLocks noGrp="1"/>
          </p:cNvSpPr>
          <p:nvPr>
            <p:ph type="title"/>
          </p:nvPr>
        </p:nvSpPr>
        <p:spPr>
          <a:xfrm>
            <a:off x="252324" y="1043575"/>
            <a:ext cx="6172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51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51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77" name="Google Shape;277;p51"/>
          <p:cNvGrpSpPr/>
          <p:nvPr/>
        </p:nvGrpSpPr>
        <p:grpSpPr>
          <a:xfrm>
            <a:off x="973106" y="3611880"/>
            <a:ext cx="7179781" cy="1649651"/>
            <a:chOff x="973106" y="3596640"/>
            <a:chExt cx="7179781" cy="1649651"/>
          </a:xfrm>
        </p:grpSpPr>
        <p:pic>
          <p:nvPicPr>
            <p:cNvPr id="278" name="Google Shape;278;p51"/>
            <p:cNvPicPr preferRelativeResize="0"/>
            <p:nvPr/>
          </p:nvPicPr>
          <p:blipFill rotWithShape="1">
            <a:blip r:embed="rId2">
              <a:alphaModFix/>
            </a:blip>
            <a:srcRect b="-3423"/>
            <a:stretch/>
          </p:blipFill>
          <p:spPr>
            <a:xfrm>
              <a:off x="4120575" y="3596640"/>
              <a:ext cx="902859" cy="16496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9" name="Google Shape;279;p51"/>
            <p:cNvGrpSpPr/>
            <p:nvPr/>
          </p:nvGrpSpPr>
          <p:grpSpPr>
            <a:xfrm>
              <a:off x="973106" y="4117262"/>
              <a:ext cx="2846581" cy="1078686"/>
              <a:chOff x="973106" y="4117262"/>
              <a:chExt cx="2846581" cy="1078686"/>
            </a:xfrm>
          </p:grpSpPr>
          <p:pic>
            <p:nvPicPr>
              <p:cNvPr id="280" name="Google Shape;280;p51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1511191" y="4117564"/>
                <a:ext cx="557783" cy="10783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1" name="Google Shape;281;p5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73106" y="4360660"/>
                <a:ext cx="446113" cy="7880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" name="Google Shape;282;p51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3387740" y="4360660"/>
                <a:ext cx="431947" cy="8349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3" name="Google Shape;283;p51"/>
              <p:cNvPicPr preferRelativeResize="0"/>
              <p:nvPr/>
            </p:nvPicPr>
            <p:blipFill rotWithShape="1">
              <a:blip r:embed="rId2">
                <a:alphaModFix/>
              </a:blip>
              <a:srcRect b="-3423"/>
              <a:stretch/>
            </p:blipFill>
            <p:spPr>
              <a:xfrm>
                <a:off x="2160946" y="4360660"/>
                <a:ext cx="446095" cy="8149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5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99013" y="4117262"/>
                <a:ext cx="596756" cy="10515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5" name="Google Shape;285;p51"/>
            <p:cNvGrpSpPr/>
            <p:nvPr/>
          </p:nvGrpSpPr>
          <p:grpSpPr>
            <a:xfrm>
              <a:off x="5306306" y="4117262"/>
              <a:ext cx="2846581" cy="1078686"/>
              <a:chOff x="5306306" y="4117262"/>
              <a:chExt cx="2846581" cy="1078686"/>
            </a:xfrm>
          </p:grpSpPr>
          <p:pic>
            <p:nvPicPr>
              <p:cNvPr id="286" name="Google Shape;286;p5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032213" y="4117262"/>
                <a:ext cx="596756" cy="10515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51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5844391" y="4117564"/>
                <a:ext cx="557783" cy="10783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5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306306" y="4360660"/>
                <a:ext cx="446113" cy="7880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51"/>
              <p:cNvPicPr preferRelativeResize="0"/>
              <p:nvPr/>
            </p:nvPicPr>
            <p:blipFill rotWithShape="1">
              <a:blip r:embed="rId3">
                <a:alphaModFix/>
              </a:blip>
              <a:srcRect l="4421" r="4421"/>
              <a:stretch/>
            </p:blipFill>
            <p:spPr>
              <a:xfrm>
                <a:off x="7720940" y="4360660"/>
                <a:ext cx="431947" cy="8349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51"/>
              <p:cNvPicPr preferRelativeResize="0"/>
              <p:nvPr/>
            </p:nvPicPr>
            <p:blipFill rotWithShape="1">
              <a:blip r:embed="rId2">
                <a:alphaModFix/>
              </a:blip>
              <a:srcRect b="-3423"/>
              <a:stretch/>
            </p:blipFill>
            <p:spPr>
              <a:xfrm>
                <a:off x="6494146" y="4360660"/>
                <a:ext cx="446095" cy="8149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A Text &amp; Pattern">
  <p:cSld name="Title and Content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/>
          <p:nvPr/>
        </p:nvSpPr>
        <p:spPr>
          <a:xfrm>
            <a:off x="1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5222" y="4819075"/>
            <a:ext cx="204227" cy="20886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32004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52"/>
          <p:cNvSpPr txBox="1">
            <a:spLocks noGrp="1"/>
          </p:cNvSpPr>
          <p:nvPr>
            <p:ph type="title"/>
          </p:nvPr>
        </p:nvSpPr>
        <p:spPr>
          <a:xfrm>
            <a:off x="252321" y="1043575"/>
            <a:ext cx="3198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2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2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98" name="Google Shape;29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1326" y="192"/>
            <a:ext cx="5397246" cy="51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B Text &amp; Photo">
  <p:cSld name="Title and Content_1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/>
          <p:nvPr/>
        </p:nvSpPr>
        <p:spPr>
          <a:xfrm>
            <a:off x="1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5222" y="4819075"/>
            <a:ext cx="204227" cy="20886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3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32004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53"/>
          <p:cNvSpPr txBox="1">
            <a:spLocks noGrp="1"/>
          </p:cNvSpPr>
          <p:nvPr>
            <p:ph type="title"/>
          </p:nvPr>
        </p:nvSpPr>
        <p:spPr>
          <a:xfrm>
            <a:off x="252321" y="1043575"/>
            <a:ext cx="3198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3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3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06" name="Google Shape;306;p53" title="20240807-Around-Campus-EB-11.jpg"/>
          <p:cNvPicPr preferRelativeResize="0"/>
          <p:nvPr/>
        </p:nvPicPr>
        <p:blipFill rotWithShape="1">
          <a:blip r:embed="rId3">
            <a:alphaModFix/>
          </a:blip>
          <a:srcRect l="15059" r="15059"/>
          <a:stretch/>
        </p:blipFill>
        <p:spPr>
          <a:xfrm>
            <a:off x="3751326" y="1"/>
            <a:ext cx="5392676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C Text &amp; Photo">
  <p:cSld name="Title and Content_1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/>
          <p:nvPr/>
        </p:nvSpPr>
        <p:spPr>
          <a:xfrm>
            <a:off x="1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5222" y="4819075"/>
            <a:ext cx="204227" cy="20886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4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32004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54"/>
          <p:cNvSpPr txBox="1">
            <a:spLocks noGrp="1"/>
          </p:cNvSpPr>
          <p:nvPr>
            <p:ph type="title"/>
          </p:nvPr>
        </p:nvSpPr>
        <p:spPr>
          <a:xfrm>
            <a:off x="252321" y="1043575"/>
            <a:ext cx="3198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4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54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14" name="Google Shape;314;p54"/>
          <p:cNvPicPr preferRelativeResize="0"/>
          <p:nvPr/>
        </p:nvPicPr>
        <p:blipFill rotWithShape="1">
          <a:blip r:embed="rId3">
            <a:alphaModFix/>
          </a:blip>
          <a:srcRect l="21076" r="1235" b="1107"/>
          <a:stretch/>
        </p:blipFill>
        <p:spPr>
          <a:xfrm>
            <a:off x="3751326" y="0"/>
            <a:ext cx="5397250" cy="51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Two Content">
  <p:cSld name="Two Conten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>
            <a:spLocks noGrp="1"/>
          </p:cNvSpPr>
          <p:nvPr>
            <p:ph type="body" idx="1"/>
          </p:nvPr>
        </p:nvSpPr>
        <p:spPr>
          <a:xfrm>
            <a:off x="241130" y="1988820"/>
            <a:ext cx="42276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000000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17" name="Google Shape;317;p55"/>
          <p:cNvSpPr txBox="1">
            <a:spLocks noGrp="1"/>
          </p:cNvSpPr>
          <p:nvPr>
            <p:ph type="body" idx="2"/>
          </p:nvPr>
        </p:nvSpPr>
        <p:spPr>
          <a:xfrm>
            <a:off x="4672933" y="1988820"/>
            <a:ext cx="42276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000000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000000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55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C Two Content Numbered">
  <p:cSld name="Two Content Numbered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>
            <a:spLocks noGrp="1"/>
          </p:cNvSpPr>
          <p:nvPr>
            <p:ph type="body" idx="1"/>
          </p:nvPr>
        </p:nvSpPr>
        <p:spPr>
          <a:xfrm>
            <a:off x="241130" y="1988820"/>
            <a:ext cx="42246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lphaLcPeriod"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23" name="Google Shape;323;p56"/>
          <p:cNvSpPr txBox="1">
            <a:spLocks noGrp="1"/>
          </p:cNvSpPr>
          <p:nvPr>
            <p:ph type="body" idx="2"/>
          </p:nvPr>
        </p:nvSpPr>
        <p:spPr>
          <a:xfrm>
            <a:off x="4672933" y="1988820"/>
            <a:ext cx="42276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AutoNum type="alphaLcPeriod"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romanLcPeriod"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rabicPeriod"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Arial"/>
              <a:buAutoNum type="alphaLcPeriod"/>
              <a:defRPr sz="15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24" name="Google Shape;324;p56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56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56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D Text &amp; Placeholder">
  <p:cSld name="Text &amp; Photo 2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>
            <a:spLocks noGrp="1"/>
          </p:cNvSpPr>
          <p:nvPr>
            <p:ph type="body" idx="1"/>
          </p:nvPr>
        </p:nvSpPr>
        <p:spPr>
          <a:xfrm>
            <a:off x="241133" y="1988820"/>
            <a:ext cx="32676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dk1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29" name="Google Shape;329;p57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3256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7"/>
          <p:cNvSpPr>
            <a:spLocks noGrp="1"/>
          </p:cNvSpPr>
          <p:nvPr>
            <p:ph type="pic" idx="2"/>
          </p:nvPr>
        </p:nvSpPr>
        <p:spPr>
          <a:xfrm>
            <a:off x="3749040" y="193"/>
            <a:ext cx="5394900" cy="51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A Quote">
  <p:cSld name="Quote Ligh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8"/>
          <p:cNvSpPr txBox="1">
            <a:spLocks noGrp="1"/>
          </p:cNvSpPr>
          <p:nvPr>
            <p:ph type="title"/>
          </p:nvPr>
        </p:nvSpPr>
        <p:spPr>
          <a:xfrm>
            <a:off x="241132" y="4431"/>
            <a:ext cx="8653200" cy="3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8"/>
          <p:cNvSpPr txBox="1">
            <a:spLocks noGrp="1"/>
          </p:cNvSpPr>
          <p:nvPr>
            <p:ph type="body" idx="1"/>
          </p:nvPr>
        </p:nvSpPr>
        <p:spPr>
          <a:xfrm>
            <a:off x="241132" y="3487907"/>
            <a:ext cx="86595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58"/>
          <p:cNvSpPr txBox="1">
            <a:spLocks noGrp="1"/>
          </p:cNvSpPr>
          <p:nvPr>
            <p:ph type="body" idx="2"/>
          </p:nvPr>
        </p:nvSpPr>
        <p:spPr>
          <a:xfrm>
            <a:off x="234772" y="3764245"/>
            <a:ext cx="86595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3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36" name="Google Shape;336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97" y="4820338"/>
            <a:ext cx="204227" cy="20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B Quote">
  <p:cSld name="1_Quote Ligh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9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9"/>
          <p:cNvSpPr txBox="1">
            <a:spLocks noGrp="1"/>
          </p:cNvSpPr>
          <p:nvPr>
            <p:ph type="title"/>
          </p:nvPr>
        </p:nvSpPr>
        <p:spPr>
          <a:xfrm>
            <a:off x="241132" y="4431"/>
            <a:ext cx="8653200" cy="3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9"/>
          <p:cNvSpPr txBox="1">
            <a:spLocks noGrp="1"/>
          </p:cNvSpPr>
          <p:nvPr>
            <p:ph type="body" idx="1"/>
          </p:nvPr>
        </p:nvSpPr>
        <p:spPr>
          <a:xfrm>
            <a:off x="241132" y="3487907"/>
            <a:ext cx="86595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•"/>
              <a:defRPr>
                <a:latin typeface="EB Garamond Medium"/>
                <a:ea typeface="EB Garamond Medium"/>
                <a:cs typeface="EB Garamond Medium"/>
                <a:sym typeface="EB Garamond Medium"/>
              </a:defRPr>
            </a:lvl9pPr>
          </a:lstStyle>
          <a:p>
            <a:endParaRPr/>
          </a:p>
        </p:txBody>
      </p:sp>
      <p:sp>
        <p:nvSpPr>
          <p:cNvPr id="341" name="Google Shape;341;p59"/>
          <p:cNvSpPr txBox="1">
            <a:spLocks noGrp="1"/>
          </p:cNvSpPr>
          <p:nvPr>
            <p:ph type="body" idx="2"/>
          </p:nvPr>
        </p:nvSpPr>
        <p:spPr>
          <a:xfrm>
            <a:off x="234772" y="3764245"/>
            <a:ext cx="86595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EB Garamond Medium"/>
              <a:buNone/>
              <a:defRPr sz="1800">
                <a:solidFill>
                  <a:schemeClr val="accen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42" name="Google Shape;342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974" y="4820338"/>
            <a:ext cx="204227" cy="20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Thank you">
  <p:cSld name="Thank you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0"/>
          <p:cNvSpPr txBox="1">
            <a:spLocks noGrp="1"/>
          </p:cNvSpPr>
          <p:nvPr>
            <p:ph type="title"/>
          </p:nvPr>
        </p:nvSpPr>
        <p:spPr>
          <a:xfrm>
            <a:off x="241697" y="1684833"/>
            <a:ext cx="8660700" cy="18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46" name="Google Shape;34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97" y="4820338"/>
            <a:ext cx="204227" cy="20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Title Only">
  <p:cSld name="Title Only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>
            <a:spLocks noGrp="1"/>
          </p:cNvSpPr>
          <p:nvPr>
            <p:ph type="title"/>
          </p:nvPr>
        </p:nvSpPr>
        <p:spPr>
          <a:xfrm>
            <a:off x="252319" y="274320"/>
            <a:ext cx="86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61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61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Full Picture (Bleed)">
  <p:cSld name="Full Picture (Bleed)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3" name="Google Shape;353;p62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5" cy="6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EB Garamond Medium"/>
              <a:buNone/>
              <a:defRPr sz="3000" i="0" u="none" strike="noStrike" cap="none">
                <a:solidFill>
                  <a:schemeClr val="accen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131" y="1774189"/>
            <a:ext cx="8659505" cy="310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530" cy="16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75222" y="4819075"/>
            <a:ext cx="204226" cy="20886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95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7">
          <p15:clr>
            <a:srgbClr val="F26B43"/>
          </p15:clr>
        </p15:guide>
        <p15:guide id="2" pos="5607">
          <p15:clr>
            <a:srgbClr val="F26B43"/>
          </p15:clr>
        </p15:guide>
        <p15:guide id="3" pos="152">
          <p15:clr>
            <a:srgbClr val="F26B43"/>
          </p15:clr>
        </p15:guide>
        <p15:guide id="4" orient="horz" pos="1117">
          <p15:clr>
            <a:srgbClr val="F26B43"/>
          </p15:clr>
        </p15:guide>
        <p15:guide id="5" orient="horz" pos="316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252319" y="1043580"/>
            <a:ext cx="86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EB Garamond Medium"/>
              <a:buNone/>
              <a:defRPr sz="3000" i="0" u="none" strike="noStrike" cap="none">
                <a:solidFill>
                  <a:schemeClr val="accent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241131" y="1774189"/>
            <a:ext cx="86595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75222" y="4819075"/>
            <a:ext cx="204227" cy="20886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67">
          <p15:clr>
            <a:srgbClr val="F26B43"/>
          </p15:clr>
        </p15:guide>
        <p15:guide id="2" pos="5607">
          <p15:clr>
            <a:srgbClr val="F26B43"/>
          </p15:clr>
        </p15:guide>
        <p15:guide id="3" pos="152">
          <p15:clr>
            <a:srgbClr val="F26B43"/>
          </p15:clr>
        </p15:guide>
        <p15:guide id="4" orient="horz" pos="1117">
          <p15:clr>
            <a:srgbClr val="F26B43"/>
          </p15:clr>
        </p15:guide>
        <p15:guide id="5" orient="horz" pos="3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adelyn.r.frumkin@dartmouth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png"/><Relationship Id="rId4" Type="http://schemas.openxmlformats.org/officeDocument/2006/relationships/hyperlink" Target="https://sites.dartmouth.edu/frumkin-lab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mailto:madelyn.r.frumkin@dartmouth.edu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sites.dartmouth.edu/frumkin-lab/" TargetMode="Externa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madelyn.r.frumkin@dartmouth.ed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sites.dartmouth.edu/frumkin-lab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madelyn.r.frumkin@dartmouth.edu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sites.dartmouth.edu/frumkin-lab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mailto:madelyn.r.frumkin@dartmouth.edu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sites.dartmouth.edu/frumkin-lab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5" Type="http://schemas.openxmlformats.org/officeDocument/2006/relationships/hyperlink" Target="https://sites.dartmouth.edu/frumkin-lab/" TargetMode="External"/><Relationship Id="rId4" Type="http://schemas.openxmlformats.org/officeDocument/2006/relationships/hyperlink" Target="mailto:madelyn.r.frumkin@dartmouth.ed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madelyn.r.frumkin@dartmouth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Relationship Id="rId4" Type="http://schemas.openxmlformats.org/officeDocument/2006/relationships/hyperlink" Target="https://sites.dartmouth.edu/frumkin-lab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>
            <a:spLocks noGrp="1"/>
          </p:cNvSpPr>
          <p:nvPr>
            <p:ph type="title"/>
          </p:nvPr>
        </p:nvSpPr>
        <p:spPr>
          <a:xfrm>
            <a:off x="571500" y="893100"/>
            <a:ext cx="79791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</a:pPr>
            <a:r>
              <a:rPr lang="en"/>
              <a:t>Applications of Daily Life Sampling in Clinical Populations</a:t>
            </a:r>
            <a:endParaRPr/>
          </a:p>
        </p:txBody>
      </p:sp>
      <p:sp>
        <p:nvSpPr>
          <p:cNvPr id="359" name="Google Shape;359;p63"/>
          <p:cNvSpPr txBox="1">
            <a:spLocks noGrp="1"/>
          </p:cNvSpPr>
          <p:nvPr>
            <p:ph type="body" idx="1"/>
          </p:nvPr>
        </p:nvSpPr>
        <p:spPr>
          <a:xfrm>
            <a:off x="571500" y="2572000"/>
            <a:ext cx="58743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Maddy Frumkin, PhD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"/>
              <a:t>Assistant Professor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"/>
              <a:t>Center for Technology and Behavioral Health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"/>
              <a:t>Departments of Biomedical Data Science and Psychiatry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"/>
              <a:t>Geisel School of Medicine at Dartmouth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4" title="Screenshot 2025-10-05 at 9.26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25" y="262700"/>
            <a:ext cx="3265651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4" title="Screenshot 2025-10-05 at 9.27.4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600" y="592175"/>
            <a:ext cx="4745074" cy="34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madelyn.r.frumkin@dartmouth.edu</a:t>
            </a:r>
            <a:r>
              <a:rPr lang="en"/>
              <a:t> |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https://sites.dartmouth.edu/frumkin-lab/</a:t>
            </a:r>
            <a:r>
              <a:rPr lang="en"/>
              <a:t> </a:t>
            </a:r>
            <a:endParaRPr/>
          </a:p>
        </p:txBody>
      </p:sp>
      <p:sp>
        <p:nvSpPr>
          <p:cNvPr id="371" name="Google Shape;371;p65"/>
          <p:cNvSpPr txBox="1">
            <a:spLocks noGrp="1"/>
          </p:cNvSpPr>
          <p:nvPr>
            <p:ph type="body" idx="1"/>
          </p:nvPr>
        </p:nvSpPr>
        <p:spPr>
          <a:xfrm>
            <a:off x="4255350" y="766700"/>
            <a:ext cx="43395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187"/>
              <a:t>Why digital biomarkers?</a:t>
            </a:r>
            <a:endParaRPr sz="2187"/>
          </a:p>
          <a:p>
            <a:pPr marL="457200" lvl="0" indent="-322286" algn="l" rtl="0"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 sz="1595"/>
              <a:t>Retrospective recall of symptoms is biased by the individual’s most recent and most severe experiences </a:t>
            </a:r>
            <a:r>
              <a:rPr lang="en" sz="995"/>
              <a:t>(Horowitz et al., 2023; Stone et al., 2004; Stone et al., 2000)</a:t>
            </a:r>
            <a:endParaRPr sz="995"/>
          </a:p>
          <a:p>
            <a:pPr marL="457200" lvl="0" indent="-334327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ct val="120000"/>
              <a:buChar char="●"/>
            </a:pPr>
            <a:r>
              <a:rPr lang="en" sz="1500"/>
              <a:t>Self-report tends to have low agreement with objective measurement</a:t>
            </a:r>
            <a:r>
              <a:rPr lang="en"/>
              <a:t> </a:t>
            </a:r>
            <a:r>
              <a:rPr lang="en" sz="950"/>
              <a:t>(Collins et al., 2025; Lauderdale et al., 2008; Prince et al., 2008; Varallo et al., 2022)</a:t>
            </a:r>
            <a:endParaRPr/>
          </a:p>
          <a:p>
            <a:pPr marL="457200" lvl="0" indent="-334327" algn="l" rtl="0"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Longitudinal monitoring facilitates investigation of symptom dynamics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372" name="Google Shape;372;p65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73" name="Google Shape;373;p65" title="Screenshot 2025-09-12 at 10.49.00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125" y="490015"/>
            <a:ext cx="3950549" cy="393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6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madelyn.r.frumkin@dartmouth.edu</a:t>
            </a:r>
            <a:r>
              <a:rPr lang="en"/>
              <a:t> |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https://sites.dartmouth.edu/frumkin-lab/</a:t>
            </a:r>
            <a:r>
              <a:rPr lang="en"/>
              <a:t> </a:t>
            </a:r>
            <a:endParaRPr/>
          </a:p>
        </p:txBody>
      </p:sp>
      <p:sp>
        <p:nvSpPr>
          <p:cNvPr id="379" name="Google Shape;379;p66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80" name="Google Shape;380;p66" title="Screenshot 2025-10-05 at 9.22.55 PM.png"/>
          <p:cNvPicPr preferRelativeResize="0"/>
          <p:nvPr/>
        </p:nvPicPr>
        <p:blipFill rotWithShape="1">
          <a:blip r:embed="rId5">
            <a:alphaModFix/>
          </a:blip>
          <a:srcRect l="-1" r="950" b="2460"/>
          <a:stretch>
            <a:fillRect/>
          </a:stretch>
        </p:blipFill>
        <p:spPr>
          <a:xfrm>
            <a:off x="179225" y="104575"/>
            <a:ext cx="6790326" cy="216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775" y="2918550"/>
            <a:ext cx="16478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6" title="directional_network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1450" y="2918560"/>
            <a:ext cx="1647826" cy="164780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6"/>
          <p:cNvSpPr/>
          <p:nvPr/>
        </p:nvSpPr>
        <p:spPr>
          <a:xfrm>
            <a:off x="7406900" y="3659375"/>
            <a:ext cx="1274700" cy="141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Paper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384" name="Google Shape;384;p66" title="Screenshot 2025-10-02 at 8.18.25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1625" y="3991850"/>
            <a:ext cx="945250" cy="93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  <p:pic>
        <p:nvPicPr>
          <p:cNvPr id="385" name="Google Shape;385;p66" title="Screenshot 2025-10-05 at 9.24.09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5225" y="2874774"/>
            <a:ext cx="2247950" cy="187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/>
          <p:nvPr/>
        </p:nvSpPr>
        <p:spPr>
          <a:xfrm>
            <a:off x="7406900" y="3659375"/>
            <a:ext cx="1274700" cy="141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Preprint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91" name="Google Shape;391;p67"/>
          <p:cNvSpPr txBox="1">
            <a:spLocks noGrp="1"/>
          </p:cNvSpPr>
          <p:nvPr>
            <p:ph type="title"/>
          </p:nvPr>
        </p:nvSpPr>
        <p:spPr>
          <a:xfrm>
            <a:off x="241119" y="265505"/>
            <a:ext cx="86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/>
              <a:t>Digital assessment is highly feasible</a:t>
            </a:r>
            <a:endParaRPr/>
          </a:p>
        </p:txBody>
      </p:sp>
      <p:sp>
        <p:nvSpPr>
          <p:cNvPr id="392" name="Google Shape;392;p67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93" name="Google Shape;393;p67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madelyn.r.frumkin@dartmouth.edu</a:t>
            </a:r>
            <a:r>
              <a:rPr lang="en"/>
              <a:t> |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https://sites.dartmouth.edu/frumkin-lab/</a:t>
            </a:r>
            <a:r>
              <a:rPr lang="en"/>
              <a:t> </a:t>
            </a:r>
            <a:endParaRPr/>
          </a:p>
        </p:txBody>
      </p:sp>
      <p:pic>
        <p:nvPicPr>
          <p:cNvPr id="394" name="Google Shape;394;p67" title="Screenshot 2025-09-11 at 12.14.4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4633" y="3973702"/>
            <a:ext cx="1079225" cy="10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7"/>
          <p:cNvSpPr txBox="1">
            <a:spLocks noGrp="1"/>
          </p:cNvSpPr>
          <p:nvPr>
            <p:ph type="body" idx="1"/>
          </p:nvPr>
        </p:nvSpPr>
        <p:spPr>
          <a:xfrm>
            <a:off x="3263346" y="1234500"/>
            <a:ext cx="53037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2,500 patients undergoing surgery (30% have chronic pain)</a:t>
            </a:r>
            <a:endParaRPr/>
          </a:p>
          <a:p>
            <a:pPr marL="457200" lvl="0" indent="-334327" algn="l" rtl="0"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91% completed any ecological momentary assessment (not required nor directly incentivized)</a:t>
            </a:r>
            <a:endParaRPr/>
          </a:p>
          <a:p>
            <a:pPr marL="457200" lvl="0" indent="-334327" algn="l" rtl="0"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Without excluding participants based on low compliance, we observed high preoperative (Median = 80%) and postoperative (Median = 72%) compliance with EMAs delivered 3x per day</a:t>
            </a:r>
            <a:endParaRPr/>
          </a:p>
          <a:p>
            <a:pPr marL="457200" lvl="0" indent="-334327" algn="l" rtl="0">
              <a:spcBef>
                <a:spcPts val="500"/>
              </a:spcBef>
              <a:spcAft>
                <a:spcPts val="500"/>
              </a:spcAft>
              <a:buSzPct val="100000"/>
              <a:buChar char="●"/>
            </a:pPr>
            <a:r>
              <a:rPr lang="en"/>
              <a:t>Weak </a:t>
            </a:r>
            <a:r>
              <a:rPr lang="en" b="1" i="1" u="sng"/>
              <a:t>positive</a:t>
            </a:r>
            <a:r>
              <a:rPr lang="en"/>
              <a:t> association with age</a:t>
            </a:r>
            <a:endParaRPr/>
          </a:p>
        </p:txBody>
      </p:sp>
      <p:pic>
        <p:nvPicPr>
          <p:cNvPr id="396" name="Google Shape;396;p67" title="Screenshot 2025-09-12 at 10.49.56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6349" y="1122025"/>
            <a:ext cx="1577550" cy="29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/>
          <p:nvPr/>
        </p:nvSpPr>
        <p:spPr>
          <a:xfrm>
            <a:off x="7406900" y="3659375"/>
            <a:ext cx="1274700" cy="141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Paper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02" name="Google Shape;402;p68"/>
          <p:cNvSpPr txBox="1">
            <a:spLocks noGrp="1"/>
          </p:cNvSpPr>
          <p:nvPr>
            <p:ph type="title"/>
          </p:nvPr>
        </p:nvSpPr>
        <p:spPr>
          <a:xfrm>
            <a:off x="241119" y="265505"/>
            <a:ext cx="86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/>
              <a:t>Digital assessment is highly feasible</a:t>
            </a:r>
            <a:endParaRPr/>
          </a:p>
        </p:txBody>
      </p:sp>
      <p:sp>
        <p:nvSpPr>
          <p:cNvPr id="403" name="Google Shape;403;p68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04" name="Google Shape;404;p68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madelyn.r.frumkin@dartmouth.edu</a:t>
            </a:r>
            <a:r>
              <a:rPr lang="en"/>
              <a:t> |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https://sites.dartmouth.edu/frumkin-lab/</a:t>
            </a:r>
            <a:r>
              <a:rPr lang="en"/>
              <a:t> </a:t>
            </a:r>
            <a:endParaRPr/>
          </a:p>
        </p:txBody>
      </p:sp>
      <p:pic>
        <p:nvPicPr>
          <p:cNvPr id="405" name="Google Shape;40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10600"/>
            <a:ext cx="4266800" cy="15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8" title="Screenshot 2025-10-02 at 8.10.53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224" y="2700968"/>
            <a:ext cx="3496251" cy="218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8" title="Screenshot 2025-10-02 at 8.11.28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8282" y="3971125"/>
            <a:ext cx="1011931" cy="1005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  <p:sp>
        <p:nvSpPr>
          <p:cNvPr id="408" name="Google Shape;408;p68"/>
          <p:cNvSpPr txBox="1">
            <a:spLocks noGrp="1"/>
          </p:cNvSpPr>
          <p:nvPr>
            <p:ph type="body" idx="1"/>
          </p:nvPr>
        </p:nvSpPr>
        <p:spPr>
          <a:xfrm>
            <a:off x="4650150" y="1234500"/>
            <a:ext cx="39171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77 patients undergoing spine surgery</a:t>
            </a:r>
            <a:endParaRPr/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86% compliance with EMA 5x/day for 3 weeks before surgery</a:t>
            </a:r>
            <a:endParaRPr/>
          </a:p>
          <a:p>
            <a:pPr marL="457200" lvl="0" indent="-342900" algn="l" rtl="0">
              <a:spcBef>
                <a:spcPts val="500"/>
              </a:spcBef>
              <a:spcAft>
                <a:spcPts val="500"/>
              </a:spcAft>
              <a:buSzPts val="1800"/>
              <a:buChar char="●"/>
            </a:pPr>
            <a:r>
              <a:rPr lang="en"/>
              <a:t>High willingness to complete digital assessment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/>
          <p:nvPr/>
        </p:nvSpPr>
        <p:spPr>
          <a:xfrm>
            <a:off x="7406900" y="3659375"/>
            <a:ext cx="1274700" cy="141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/>
              <a:t>Paper</a:t>
            </a:r>
            <a:endParaRPr sz="165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14" name="Google Shape;414;p69"/>
          <p:cNvSpPr txBox="1">
            <a:spLocks noGrp="1"/>
          </p:cNvSpPr>
          <p:nvPr>
            <p:ph type="title"/>
          </p:nvPr>
        </p:nvSpPr>
        <p:spPr>
          <a:xfrm>
            <a:off x="241119" y="265505"/>
            <a:ext cx="86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 sz="2900"/>
              <a:t>Digital assessment improves prediction of surgery outcomes</a:t>
            </a:r>
            <a:endParaRPr sz="2900"/>
          </a:p>
        </p:txBody>
      </p:sp>
      <p:sp>
        <p:nvSpPr>
          <p:cNvPr id="415" name="Google Shape;415;p69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16" name="Google Shape;416;p69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madelyn.r.frumkin@dartmouth.edu</a:t>
            </a:r>
            <a:r>
              <a:rPr lang="en"/>
              <a:t> |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https://sites.dartmouth.edu/frumkin-lab/</a:t>
            </a:r>
            <a:r>
              <a:rPr lang="en"/>
              <a:t> </a:t>
            </a:r>
            <a:endParaRPr/>
          </a:p>
        </p:txBody>
      </p:sp>
      <p:pic>
        <p:nvPicPr>
          <p:cNvPr id="417" name="Google Shape;41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10601"/>
            <a:ext cx="1079226" cy="10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9"/>
          <p:cNvSpPr txBox="1">
            <a:spLocks noGrp="1"/>
          </p:cNvSpPr>
          <p:nvPr>
            <p:ph type="body" idx="1"/>
          </p:nvPr>
        </p:nvSpPr>
        <p:spPr>
          <a:xfrm>
            <a:off x="2054525" y="1234500"/>
            <a:ext cx="6512400" cy="25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133 patients undergoing lumbar surgery for degenerative spine disease</a:t>
            </a:r>
            <a:endParaRPr/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derived from digital health data led to a 34% improvement in predictions of postoperative outcomes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pic>
        <p:nvPicPr>
          <p:cNvPr id="419" name="Google Shape;419;p69"/>
          <p:cNvPicPr preferRelativeResize="0"/>
          <p:nvPr/>
        </p:nvPicPr>
        <p:blipFill rotWithShape="1">
          <a:blip r:embed="rId6">
            <a:alphaModFix/>
          </a:blip>
          <a:srcRect l="17525" r="14229"/>
          <a:stretch/>
        </p:blipFill>
        <p:spPr>
          <a:xfrm>
            <a:off x="1028775" y="1555950"/>
            <a:ext cx="761175" cy="11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9" title="Screenshot 2025-09-11 at 12.43.58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200" y="4014050"/>
            <a:ext cx="954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9" title="Screenshot 2025-09-12 at 8.38.18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6055" y="2671225"/>
            <a:ext cx="3069626" cy="20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70" title="Screenshot 2025-09-12 at 10.20.5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00" y="2849206"/>
            <a:ext cx="2213636" cy="11758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0"/>
          <p:cNvSpPr/>
          <p:nvPr/>
        </p:nvSpPr>
        <p:spPr>
          <a:xfrm>
            <a:off x="7406900" y="3659375"/>
            <a:ext cx="1274700" cy="141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/>
              <a:t>Preprint</a:t>
            </a:r>
            <a:endParaRPr sz="165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28" name="Google Shape;428;p70"/>
          <p:cNvSpPr txBox="1">
            <a:spLocks noGrp="1"/>
          </p:cNvSpPr>
          <p:nvPr>
            <p:ph type="title"/>
          </p:nvPr>
        </p:nvSpPr>
        <p:spPr>
          <a:xfrm>
            <a:off x="241119" y="580223"/>
            <a:ext cx="86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" sz="2900"/>
              <a:t>Digital assessment can facilitate phenotyping of heterogeneous chronic pain conditions</a:t>
            </a:r>
            <a:endParaRPr sz="2900"/>
          </a:p>
        </p:txBody>
      </p:sp>
      <p:sp>
        <p:nvSpPr>
          <p:cNvPr id="429" name="Google Shape;429;p70"/>
          <p:cNvSpPr txBox="1">
            <a:spLocks noGrp="1"/>
          </p:cNvSpPr>
          <p:nvPr>
            <p:ph type="sldNum" idx="12"/>
          </p:nvPr>
        </p:nvSpPr>
        <p:spPr>
          <a:xfrm>
            <a:off x="8506265" y="4913605"/>
            <a:ext cx="3924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30" name="Google Shape;430;p70"/>
          <p:cNvSpPr txBox="1">
            <a:spLocks noGrp="1"/>
          </p:cNvSpPr>
          <p:nvPr>
            <p:ph type="ftr" idx="11"/>
          </p:nvPr>
        </p:nvSpPr>
        <p:spPr>
          <a:xfrm>
            <a:off x="1789938" y="4924044"/>
            <a:ext cx="55686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madelyn.r.frumkin@dartmouth.edu</a:t>
            </a:r>
            <a:r>
              <a:rPr lang="en"/>
              <a:t> |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https://sites.dartmouth.edu/frumkin-lab/</a:t>
            </a:r>
            <a:r>
              <a:rPr lang="en"/>
              <a:t> </a:t>
            </a:r>
            <a:endParaRPr/>
          </a:p>
        </p:txBody>
      </p:sp>
      <p:pic>
        <p:nvPicPr>
          <p:cNvPr id="431" name="Google Shape;431;p70"/>
          <p:cNvPicPr preferRelativeResize="0"/>
          <p:nvPr/>
        </p:nvPicPr>
        <p:blipFill rotWithShape="1">
          <a:blip r:embed="rId6">
            <a:alphaModFix/>
          </a:blip>
          <a:srcRect l="17525" r="14229" b="9763"/>
          <a:stretch/>
        </p:blipFill>
        <p:spPr>
          <a:xfrm>
            <a:off x="797750" y="2698546"/>
            <a:ext cx="5239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0"/>
          <p:cNvSpPr txBox="1">
            <a:spLocks noGrp="1"/>
          </p:cNvSpPr>
          <p:nvPr>
            <p:ph type="body" idx="1"/>
          </p:nvPr>
        </p:nvSpPr>
        <p:spPr>
          <a:xfrm>
            <a:off x="241125" y="1549218"/>
            <a:ext cx="8325900" cy="25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133 patients undergoing lumbar surgery for degenerative spine disease</a:t>
            </a:r>
            <a:endParaRPr/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In-vivo assessment of movement-evoked pain was among the strongest predictors of early postoperative outcomes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pic>
        <p:nvPicPr>
          <p:cNvPr id="433" name="Google Shape;433;p70" title="Screenshot 2025-09-12 at 10.22.34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3100" y="2698550"/>
            <a:ext cx="3867500" cy="16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0" title="Screenshot 2025-09-12 at 10.24.17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5050" y="4068000"/>
            <a:ext cx="978400" cy="93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 txBox="1">
            <a:spLocks noGrp="1"/>
          </p:cNvSpPr>
          <p:nvPr>
            <p:ph type="body" idx="1"/>
          </p:nvPr>
        </p:nvSpPr>
        <p:spPr>
          <a:xfrm>
            <a:off x="241131" y="1988820"/>
            <a:ext cx="6172200" cy="26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bg1"/>
                </a:solidFill>
              </a:rPr>
              <a:t>Email: </a:t>
            </a:r>
            <a:r>
              <a:rPr lang="en" i="1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madelyn.r.frumkin@dartmouth.edu</a:t>
            </a:r>
            <a:r>
              <a:rPr lang="en" i="1" dirty="0">
                <a:solidFill>
                  <a:schemeClr val="bg1"/>
                </a:solidFill>
              </a:rPr>
              <a:t> </a:t>
            </a:r>
            <a:endParaRPr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" i="1" dirty="0">
                <a:solidFill>
                  <a:schemeClr val="bg1"/>
                </a:solidFill>
              </a:rPr>
              <a:t>Lab website: </a:t>
            </a:r>
            <a:r>
              <a:rPr lang="en" i="1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https://sites.dartmouth.edu/frumkin-lab/</a:t>
            </a:r>
            <a:r>
              <a:rPr lang="en" i="1" dirty="0">
                <a:solidFill>
                  <a:schemeClr val="bg1"/>
                </a:solidFill>
              </a:rPr>
              <a:t> </a:t>
            </a:r>
            <a:endParaRPr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Macintosh PowerPoint</Application>
  <PresentationFormat>On-screen Show (16:9)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EB Garamond</vt:lpstr>
      <vt:lpstr>EB Garamond Medium</vt:lpstr>
      <vt:lpstr>Simple Light</vt:lpstr>
      <vt:lpstr>Dartmouth</vt:lpstr>
      <vt:lpstr>Dartmouth</vt:lpstr>
      <vt:lpstr>Applications of Daily Life Sampling in Clinical Populations</vt:lpstr>
      <vt:lpstr>PowerPoint Presentation</vt:lpstr>
      <vt:lpstr>PowerPoint Presentation</vt:lpstr>
      <vt:lpstr>PowerPoint Presentation</vt:lpstr>
      <vt:lpstr>Digital assessment is highly feasible</vt:lpstr>
      <vt:lpstr>Digital assessment is highly feasible</vt:lpstr>
      <vt:lpstr>Digital assessment improves prediction of surgery outcomes</vt:lpstr>
      <vt:lpstr>Digital assessment can facilitate phenotyping of heterogeneous chronic pain conditions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Jenny Crawford</cp:lastModifiedBy>
  <cp:revision>2</cp:revision>
  <dcterms:modified xsi:type="dcterms:W3CDTF">2025-10-06T01:44:45Z</dcterms:modified>
</cp:coreProperties>
</file>